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325" r:id="rId3"/>
    <p:sldId id="326" r:id="rId4"/>
    <p:sldId id="328" r:id="rId5"/>
    <p:sldId id="329" r:id="rId6"/>
    <p:sldId id="330" r:id="rId7"/>
    <p:sldId id="334" r:id="rId8"/>
    <p:sldId id="333" r:id="rId9"/>
    <p:sldId id="332" r:id="rId10"/>
    <p:sldId id="331" r:id="rId11"/>
    <p:sldId id="335" r:id="rId12"/>
    <p:sldId id="336" r:id="rId13"/>
    <p:sldId id="337" r:id="rId14"/>
    <p:sldId id="264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os" initials="M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4EA2"/>
    <a:srgbClr val="034E84"/>
    <a:srgbClr val="2857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865"/>
    <p:restoredTop sz="94832"/>
  </p:normalViewPr>
  <p:slideViewPr>
    <p:cSldViewPr showGuides="1">
      <p:cViewPr varScale="1">
        <p:scale>
          <a:sx n="109" d="100"/>
          <a:sy n="109" d="100"/>
        </p:scale>
        <p:origin x="127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1-23T12:06:58.345" idx="2">
    <p:pos x="5476" y="3053"/>
    <p:text>pela Prefeitura</p:text>
    <p:extLst>
      <p:ext uri="{C676402C-5697-4E1C-873F-D02D1690AC5C}">
        <p15:threadingInfo xmlns:p15="http://schemas.microsoft.com/office/powerpoint/2012/main" timeZoneBias="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solidFill>
          <a:srgbClr val="034E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4932733-DE66-A844-89AA-0043C6E3F7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8" t="33313" r="16138" b="32200"/>
          <a:stretch/>
        </p:blipFill>
        <p:spPr>
          <a:xfrm>
            <a:off x="1475656" y="1700808"/>
            <a:ext cx="6192688" cy="2232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9855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4">
            <a:extLst>
              <a:ext uri="{FF2B5EF4-FFF2-40B4-BE49-F238E27FC236}">
                <a16:creationId xmlns:a16="http://schemas.microsoft.com/office/drawing/2014/main" id="{F1D14318-401A-F646-8B59-11E64DFE3899}"/>
              </a:ext>
            </a:extLst>
          </p:cNvPr>
          <p:cNvSpPr/>
          <p:nvPr userDrawn="1"/>
        </p:nvSpPr>
        <p:spPr>
          <a:xfrm>
            <a:off x="0" y="6425952"/>
            <a:ext cx="9144000" cy="432048"/>
          </a:xfrm>
          <a:prstGeom prst="rect">
            <a:avLst/>
          </a:prstGeom>
          <a:solidFill>
            <a:srgbClr val="034E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2857A5"/>
              </a:solidFill>
            </a:endParaRPr>
          </a:p>
        </p:txBody>
      </p:sp>
      <p:cxnSp>
        <p:nvCxnSpPr>
          <p:cNvPr id="3" name="Conector reto 8">
            <a:extLst>
              <a:ext uri="{FF2B5EF4-FFF2-40B4-BE49-F238E27FC236}">
                <a16:creationId xmlns:a16="http://schemas.microsoft.com/office/drawing/2014/main" id="{5FD85663-AA7B-4543-8ED3-50AEA3D20C79}"/>
              </a:ext>
            </a:extLst>
          </p:cNvPr>
          <p:cNvCxnSpPr/>
          <p:nvPr userDrawn="1"/>
        </p:nvCxnSpPr>
        <p:spPr>
          <a:xfrm>
            <a:off x="467544" y="747448"/>
            <a:ext cx="81369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396BC273-68CA-3942-B57D-802FAFF65E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8" t="31055" r="16138" b="31055"/>
          <a:stretch/>
        </p:blipFill>
        <p:spPr>
          <a:xfrm>
            <a:off x="7186836" y="156851"/>
            <a:ext cx="1417612" cy="560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74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4269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10">
            <a:extLst>
              <a:ext uri="{FF2B5EF4-FFF2-40B4-BE49-F238E27FC236}">
                <a16:creationId xmlns:a16="http://schemas.microsoft.com/office/drawing/2014/main" id="{8C17B83F-E500-8647-9409-93B763680A7B}"/>
              </a:ext>
            </a:extLst>
          </p:cNvPr>
          <p:cNvSpPr txBox="1"/>
          <p:nvPr/>
        </p:nvSpPr>
        <p:spPr>
          <a:xfrm>
            <a:off x="611560" y="4221088"/>
            <a:ext cx="828092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/>
              <a:t>ELEMENTOS DO PLANEJAMENTO EM SAÚDE</a:t>
            </a:r>
          </a:p>
          <a:p>
            <a:pPr algn="ctr"/>
            <a:endParaRPr lang="pt-BR" b="1" dirty="0"/>
          </a:p>
          <a:p>
            <a:pPr algn="r"/>
            <a:r>
              <a:rPr lang="pt-BR" sz="2800" b="1" dirty="0"/>
              <a:t>Denise Pacheco </a:t>
            </a:r>
            <a:endParaRPr lang="pt-BR" sz="2400" b="1" dirty="0">
              <a:latin typeface="Gotham Book" pitchFamily="2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051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69BCC9A2-C3D9-44FA-9409-62491D7FE45E}"/>
              </a:ext>
            </a:extLst>
          </p:cNvPr>
          <p:cNvSpPr/>
          <p:nvPr/>
        </p:nvSpPr>
        <p:spPr>
          <a:xfrm>
            <a:off x="0" y="6453336"/>
            <a:ext cx="910850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GRUPO TÉCNICO DE EDUCAÇÃO PERMANENTE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B99B19B8-3FC6-47EA-B227-94BEECF263E9}"/>
              </a:ext>
            </a:extLst>
          </p:cNvPr>
          <p:cNvSpPr/>
          <p:nvPr/>
        </p:nvSpPr>
        <p:spPr>
          <a:xfrm>
            <a:off x="395536" y="1052736"/>
            <a:ext cx="81369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/>
              <a:t>A </a:t>
            </a:r>
            <a:r>
              <a:rPr lang="pt-BR" sz="2800" b="1" dirty="0"/>
              <a:t>descrição do problema </a:t>
            </a:r>
            <a:r>
              <a:rPr lang="pt-BR" sz="2800" dirty="0"/>
              <a:t>segue:</a:t>
            </a:r>
          </a:p>
          <a:p>
            <a:pPr algn="just"/>
            <a:endParaRPr lang="pt-BR" sz="280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800" dirty="0"/>
              <a:t>O quê? (Problema);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800" dirty="0"/>
              <a:t>Quando? (Atual ou Potencial)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800" dirty="0"/>
              <a:t>Onde? (Territorialização);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800" dirty="0"/>
              <a:t>Quem? (Quais indivíduos ou grupos).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dirty="0"/>
              <a:t>Para isso, recorre-se aos indicadores de saúde, fontes de dados, processamento estatístico, construção de séries temporais e distribuição territorial.</a:t>
            </a:r>
          </a:p>
        </p:txBody>
      </p:sp>
    </p:spTree>
    <p:extLst>
      <p:ext uri="{BB962C8B-B14F-4D97-AF65-F5344CB8AC3E}">
        <p14:creationId xmlns:p14="http://schemas.microsoft.com/office/powerpoint/2010/main" val="2068810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69BCC9A2-C3D9-44FA-9409-62491D7FE45E}"/>
              </a:ext>
            </a:extLst>
          </p:cNvPr>
          <p:cNvSpPr/>
          <p:nvPr/>
        </p:nvSpPr>
        <p:spPr>
          <a:xfrm>
            <a:off x="0" y="6453336"/>
            <a:ext cx="910850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GRUPO TÉCNICO DE EDUCAÇÃO PERMANENTE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F0D9905C-A77F-49C1-A10B-6B34045E6099}"/>
              </a:ext>
            </a:extLst>
          </p:cNvPr>
          <p:cNvSpPr/>
          <p:nvPr/>
        </p:nvSpPr>
        <p:spPr>
          <a:xfrm>
            <a:off x="3998221" y="764704"/>
            <a:ext cx="2008307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400" b="1" dirty="0"/>
              <a:t>Objetivos </a:t>
            </a:r>
            <a:endParaRPr lang="pt-BR" sz="3400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399F94B-963D-467A-8417-585776A70CB4}"/>
              </a:ext>
            </a:extLst>
          </p:cNvPr>
          <p:cNvSpPr/>
          <p:nvPr/>
        </p:nvSpPr>
        <p:spPr>
          <a:xfrm>
            <a:off x="539552" y="1484784"/>
            <a:ext cx="813690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800" dirty="0"/>
              <a:t>Os objetivos são os propósitos, dizem respeito a um fim que se quer atingir. Em geral, no processo de redação dos objetivos, são utilizadas palavras de sentido mais amplo, como “melhorar o funcionamento da Unidade de Saúde”. </a:t>
            </a:r>
          </a:p>
        </p:txBody>
      </p:sp>
    </p:spTree>
    <p:extLst>
      <p:ext uri="{BB962C8B-B14F-4D97-AF65-F5344CB8AC3E}">
        <p14:creationId xmlns:p14="http://schemas.microsoft.com/office/powerpoint/2010/main" val="3761771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69BCC9A2-C3D9-44FA-9409-62491D7FE45E}"/>
              </a:ext>
            </a:extLst>
          </p:cNvPr>
          <p:cNvSpPr/>
          <p:nvPr/>
        </p:nvSpPr>
        <p:spPr>
          <a:xfrm>
            <a:off x="0" y="6453336"/>
            <a:ext cx="910850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GRUPO TÉCNICO DE EDUCAÇÃO PERMANENTE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EC216036-1F8D-48CA-8741-CC4B8F5864C9}"/>
              </a:ext>
            </a:extLst>
          </p:cNvPr>
          <p:cNvSpPr/>
          <p:nvPr/>
        </p:nvSpPr>
        <p:spPr>
          <a:xfrm>
            <a:off x="4180226" y="827420"/>
            <a:ext cx="131882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400" b="1" dirty="0"/>
              <a:t>Metas</a:t>
            </a:r>
            <a:endParaRPr lang="pt-BR" sz="3400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4EEB1DDC-3F33-4A48-ABE5-C415DC8C545B}"/>
              </a:ext>
            </a:extLst>
          </p:cNvPr>
          <p:cNvSpPr/>
          <p:nvPr/>
        </p:nvSpPr>
        <p:spPr>
          <a:xfrm>
            <a:off x="395536" y="1689770"/>
            <a:ext cx="842493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/>
              <a:t>Para a efetivação dos objetivos são criadas as metas, </a:t>
            </a:r>
          </a:p>
          <a:p>
            <a:r>
              <a:rPr lang="pt-BR" sz="2800" dirty="0"/>
              <a:t>que podem ser entendidas como objetivos quantificáveis. </a:t>
            </a:r>
          </a:p>
          <a:p>
            <a:r>
              <a:rPr lang="pt-BR" sz="2800" dirty="0"/>
              <a:t>A definição das metas permite identificar as ações que precisam ser desenvolvidas para se mudar os aspectos da situação de saúde considerados “problema”.  </a:t>
            </a:r>
          </a:p>
        </p:txBody>
      </p:sp>
    </p:spTree>
    <p:extLst>
      <p:ext uri="{BB962C8B-B14F-4D97-AF65-F5344CB8AC3E}">
        <p14:creationId xmlns:p14="http://schemas.microsoft.com/office/powerpoint/2010/main" val="3251493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69BCC9A2-C3D9-44FA-9409-62491D7FE45E}"/>
              </a:ext>
            </a:extLst>
          </p:cNvPr>
          <p:cNvSpPr/>
          <p:nvPr/>
        </p:nvSpPr>
        <p:spPr>
          <a:xfrm>
            <a:off x="0" y="6453336"/>
            <a:ext cx="910850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GRUPO TÉCNICO DE EDUCAÇÃO PERMANENTE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EA87100A-E012-4797-9C52-FEAD8229780E}"/>
              </a:ext>
            </a:extLst>
          </p:cNvPr>
          <p:cNvSpPr/>
          <p:nvPr/>
        </p:nvSpPr>
        <p:spPr>
          <a:xfrm>
            <a:off x="1907704" y="764704"/>
            <a:ext cx="5173660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400" b="1" dirty="0"/>
              <a:t>Vejamos alguns exemplos...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9742DF84-68A2-422A-86FD-DEBF2DB78F95}"/>
              </a:ext>
            </a:extLst>
          </p:cNvPr>
          <p:cNvSpPr/>
          <p:nvPr/>
        </p:nvSpPr>
        <p:spPr>
          <a:xfrm>
            <a:off x="539552" y="1628800"/>
            <a:ext cx="80648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lphaLcParenR"/>
            </a:pPr>
            <a:r>
              <a:rPr lang="pt-BR" sz="2800" dirty="0"/>
              <a:t>aumentar o número de consultas em 30%;</a:t>
            </a:r>
          </a:p>
          <a:p>
            <a:pPr marL="514350" indent="-514350">
              <a:buAutoNum type="alphaLcParenR"/>
            </a:pPr>
            <a:r>
              <a:rPr lang="pt-BR" sz="2800" dirty="0"/>
              <a:t>implantar o protocolo de acolhimento para 100% dos atendimentos da US;</a:t>
            </a:r>
          </a:p>
          <a:p>
            <a:pPr marL="514350" indent="-514350">
              <a:buAutoNum type="alphaLcParenR"/>
            </a:pPr>
            <a:r>
              <a:rPr lang="pt-BR" sz="2800" dirty="0"/>
              <a:t>identificar 100% dos hipertensos e diabéticos e incluí-los em grupos de acompanhamento periódico;</a:t>
            </a:r>
          </a:p>
          <a:p>
            <a:pPr marL="514350" indent="-514350">
              <a:buAutoNum type="alphaLcParenR"/>
            </a:pPr>
            <a:r>
              <a:rPr lang="pt-BR" sz="2800" dirty="0"/>
              <a:t>ampliar em 30% o número de interconsultas com a equipe do NASF na área de saúde mental.</a:t>
            </a:r>
          </a:p>
        </p:txBody>
      </p:sp>
    </p:spTree>
    <p:extLst>
      <p:ext uri="{BB962C8B-B14F-4D97-AF65-F5344CB8AC3E}">
        <p14:creationId xmlns:p14="http://schemas.microsoft.com/office/powerpoint/2010/main" val="1497466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0">
            <a:extLst>
              <a:ext uri="{FF2B5EF4-FFF2-40B4-BE49-F238E27FC236}">
                <a16:creationId xmlns:a16="http://schemas.microsoft.com/office/drawing/2014/main" id="{3B783656-A190-C340-9646-82E62A60B711}"/>
              </a:ext>
            </a:extLst>
          </p:cNvPr>
          <p:cNvSpPr txBox="1"/>
          <p:nvPr/>
        </p:nvSpPr>
        <p:spPr>
          <a:xfrm>
            <a:off x="1403648" y="4797152"/>
            <a:ext cx="63367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>
                <a:latin typeface="Gotham Book" pitchFamily="2" charset="0"/>
                <a:ea typeface="Verdana" panose="020B0604030504040204" pitchFamily="34" charset="0"/>
                <a:cs typeface="Arial" panose="020B0604020202020204" pitchFamily="34" charset="0"/>
              </a:rPr>
              <a:t>Obrigada!</a:t>
            </a:r>
          </a:p>
        </p:txBody>
      </p:sp>
    </p:spTree>
    <p:extLst>
      <p:ext uri="{BB962C8B-B14F-4D97-AF65-F5344CB8AC3E}">
        <p14:creationId xmlns:p14="http://schemas.microsoft.com/office/powerpoint/2010/main" val="3666773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69BCC9A2-C3D9-44FA-9409-62491D7FE45E}"/>
              </a:ext>
            </a:extLst>
          </p:cNvPr>
          <p:cNvSpPr/>
          <p:nvPr/>
        </p:nvSpPr>
        <p:spPr>
          <a:xfrm>
            <a:off x="0" y="6453336"/>
            <a:ext cx="910850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GRUPO TÉCNICO DE EDUCAÇÃO PERMANENTE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652ED9A1-D3E0-46A1-B1B5-4CDC4D744A9B}"/>
              </a:ext>
            </a:extLst>
          </p:cNvPr>
          <p:cNvSpPr/>
          <p:nvPr/>
        </p:nvSpPr>
        <p:spPr>
          <a:xfrm>
            <a:off x="1835696" y="908720"/>
            <a:ext cx="5168018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400" b="1" dirty="0"/>
              <a:t>PLANEJAMENTO EM SAÚDE</a:t>
            </a:r>
            <a:endParaRPr lang="pt-BR" sz="3400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27195732-6227-4F25-BD40-BD4EAAA65EB0}"/>
              </a:ext>
            </a:extLst>
          </p:cNvPr>
          <p:cNvSpPr/>
          <p:nvPr/>
        </p:nvSpPr>
        <p:spPr>
          <a:xfrm>
            <a:off x="395536" y="1628800"/>
            <a:ext cx="820891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800" dirty="0"/>
              <a:t>O planejamento em saúde constitui-se num processo para transformar a realidade. Esse processo se inicia com o diagnóstico da situação de saúde e propõe as alternativas e os meios para viabilizar as mudanças, definindo as ações para se atingir uma nova situação de saúde. </a:t>
            </a:r>
          </a:p>
          <a:p>
            <a:pPr>
              <a:lnSpc>
                <a:spcPct val="150000"/>
              </a:lnSpc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46213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69BCC9A2-C3D9-44FA-9409-62491D7FE45E}"/>
              </a:ext>
            </a:extLst>
          </p:cNvPr>
          <p:cNvSpPr/>
          <p:nvPr/>
        </p:nvSpPr>
        <p:spPr>
          <a:xfrm>
            <a:off x="0" y="6453336"/>
            <a:ext cx="910850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GRUPO TÉCNICO DE EDUCAÇÃO PERMANENTE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5F012256-FE48-4E1E-8F8A-F85FEA4739A3}"/>
              </a:ext>
            </a:extLst>
          </p:cNvPr>
          <p:cNvSpPr/>
          <p:nvPr/>
        </p:nvSpPr>
        <p:spPr>
          <a:xfrm>
            <a:off x="827584" y="764704"/>
            <a:ext cx="7570342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400" b="1" dirty="0"/>
              <a:t>Por que planejamento na área da saúde?</a:t>
            </a:r>
            <a:endParaRPr lang="pt-BR" sz="3400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970DD50B-C771-427C-9284-3E15CE7F8704}"/>
              </a:ext>
            </a:extLst>
          </p:cNvPr>
          <p:cNvSpPr/>
          <p:nvPr/>
        </p:nvSpPr>
        <p:spPr>
          <a:xfrm>
            <a:off x="395536" y="1618922"/>
            <a:ext cx="83529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/>
              <a:t>O setor da saúde articula diferentes unidades, programas e serviços para garantir o cuidado à saúde de toda a população, conformando interesses e conflitos.</a:t>
            </a:r>
          </a:p>
          <a:p>
            <a:pPr algn="just"/>
            <a:r>
              <a:rPr lang="pt-BR" sz="2800" dirty="0"/>
              <a:t>As responsabilidades pela saúde da população no SUS são das três esferas de governo: federal, estadual e municipal. Planejar ações de saúde no SUS exige um grande trabalho e competência de gestão interfederativa, o que é impossível realizar sem planejamento.</a:t>
            </a:r>
          </a:p>
        </p:txBody>
      </p:sp>
    </p:spTree>
    <p:extLst>
      <p:ext uri="{BB962C8B-B14F-4D97-AF65-F5344CB8AC3E}">
        <p14:creationId xmlns:p14="http://schemas.microsoft.com/office/powerpoint/2010/main" val="2222655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69BCC9A2-C3D9-44FA-9409-62491D7FE45E}"/>
              </a:ext>
            </a:extLst>
          </p:cNvPr>
          <p:cNvSpPr/>
          <p:nvPr/>
        </p:nvSpPr>
        <p:spPr>
          <a:xfrm>
            <a:off x="0" y="6453336"/>
            <a:ext cx="910850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GRUPO TÉCNICO DE EDUCAÇÃO PERMANENTE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62E0F516-CD09-4AC1-B6A9-38181820E73B}"/>
              </a:ext>
            </a:extLst>
          </p:cNvPr>
          <p:cNvSpPr/>
          <p:nvPr/>
        </p:nvSpPr>
        <p:spPr>
          <a:xfrm>
            <a:off x="395536" y="850067"/>
            <a:ext cx="849694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400" b="1" dirty="0"/>
              <a:t>O Planejamento Estratégico Situacional </a:t>
            </a:r>
            <a:br>
              <a:rPr lang="pt-BR" sz="3400" b="1" dirty="0"/>
            </a:br>
            <a:r>
              <a:rPr lang="pt-BR" sz="3400" b="1" dirty="0"/>
              <a:t> Carlos Matus</a:t>
            </a:r>
            <a:endParaRPr lang="pt-BR" sz="3400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99AE5E2A-D430-4781-831A-0832F8ED633D}"/>
              </a:ext>
            </a:extLst>
          </p:cNvPr>
          <p:cNvSpPr/>
          <p:nvPr/>
        </p:nvSpPr>
        <p:spPr>
          <a:xfrm>
            <a:off x="395536" y="2265834"/>
            <a:ext cx="82089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/>
              <a:t>Surge da reflexão sobre a necessidade de aumentar a capacidade de governar. Para tanto, ele elaborou um método de planejamento em que ação, situação e ator formam um todo complexo, centrado em problemas e em operações que deverão ser desencadeados para o enfrentamento dos mesmos. </a:t>
            </a:r>
          </a:p>
        </p:txBody>
      </p:sp>
    </p:spTree>
    <p:extLst>
      <p:ext uri="{BB962C8B-B14F-4D97-AF65-F5344CB8AC3E}">
        <p14:creationId xmlns:p14="http://schemas.microsoft.com/office/powerpoint/2010/main" val="3243845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69BCC9A2-C3D9-44FA-9409-62491D7FE45E}"/>
              </a:ext>
            </a:extLst>
          </p:cNvPr>
          <p:cNvSpPr/>
          <p:nvPr/>
        </p:nvSpPr>
        <p:spPr>
          <a:xfrm>
            <a:off x="0" y="6453336"/>
            <a:ext cx="910850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GRUPO TÉCNICO DE EDUCAÇÃO PERMANENTE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03FA9AB9-A653-4CB6-8390-CF25E9CACA4C}"/>
              </a:ext>
            </a:extLst>
          </p:cNvPr>
          <p:cNvSpPr/>
          <p:nvPr/>
        </p:nvSpPr>
        <p:spPr>
          <a:xfrm>
            <a:off x="467544" y="692696"/>
            <a:ext cx="80648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/>
              <a:t>Momentos do Planejamento Estratégico Situacional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A2ED0868-407B-4BDD-AAAE-453E2FFC12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1012296"/>
              </p:ext>
            </p:extLst>
          </p:nvPr>
        </p:nvGraphicFramePr>
        <p:xfrm>
          <a:off x="457200" y="1246976"/>
          <a:ext cx="8229600" cy="5222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1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87898">
                <a:tc>
                  <a:txBody>
                    <a:bodyPr/>
                    <a:lstStyle/>
                    <a:p>
                      <a:r>
                        <a:rPr lang="pt-BR" dirty="0"/>
                        <a:t>Momento explicativo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dirty="0"/>
                        <a:t>É quando se </a:t>
                      </a:r>
                      <a:r>
                        <a:rPr lang="pt-BR" dirty="0">
                          <a:solidFill>
                            <a:schemeClr val="bg1"/>
                          </a:solidFill>
                        </a:rPr>
                        <a:t>analisam a realidade presente e o hiato que existe entre o agora e o futuro desejado. Nele se desenvolve a complexa tarefa de identificar e selecionar problemas, explicar com profundidade as causas de cada um e do conjunto dos mesmos. Trata-se de marcar a situação inicial do plano. É um momento importante que deve contar com a participação ampla de todos os atores envolvidos para análise dos problemas que os afetam.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4446">
                <a:tc>
                  <a:txBody>
                    <a:bodyPr/>
                    <a:lstStyle/>
                    <a:p>
                      <a:r>
                        <a:rPr lang="pt-BR" dirty="0"/>
                        <a:t>Momento normativo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dirty="0"/>
                        <a:t>É o momento em que se estabelece </a:t>
                      </a:r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o que deve ser em relação ao planejamento. Nele são definidas as operações que em diferentes cenários levam à mudanç</a:t>
                      </a:r>
                      <a:r>
                        <a:rPr lang="pt-BR" dirty="0"/>
                        <a:t>a da situação inicial em direção à situação ideal. Deve, portanto, estar centrado no direcionamento de suas operações para a efetivação dos objetivos, sendo, para </a:t>
                      </a:r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isso, </a:t>
                      </a:r>
                      <a:r>
                        <a:rPr lang="pt-BR" dirty="0"/>
                        <a:t>necessário promover a discussão cuidadosa da eficácia de cada ação em relação à situa</a:t>
                      </a:r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ção-objetiv</a:t>
                      </a:r>
                      <a:r>
                        <a:rPr lang="pt-BR" dirty="0"/>
                        <a:t>o, relacionando os resultados desejados com os recursos necessários e os produtos de cada ação.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9681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69BCC9A2-C3D9-44FA-9409-62491D7FE45E}"/>
              </a:ext>
            </a:extLst>
          </p:cNvPr>
          <p:cNvSpPr/>
          <p:nvPr/>
        </p:nvSpPr>
        <p:spPr>
          <a:xfrm>
            <a:off x="0" y="6453336"/>
            <a:ext cx="910850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GRUPO TÉCNICO DE EDUCAÇÃO PERMANENTE</a:t>
            </a:r>
          </a:p>
        </p:txBody>
      </p:sp>
      <p:graphicFrame>
        <p:nvGraphicFramePr>
          <p:cNvPr id="3" name="Espaço Reservado para Conteúdo 3">
            <a:extLst>
              <a:ext uri="{FF2B5EF4-FFF2-40B4-BE49-F238E27FC236}">
                <a16:creationId xmlns:a16="http://schemas.microsoft.com/office/drawing/2014/main" id="{64272763-A2B2-4124-A389-5DCF0C4632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1610687"/>
              </p:ext>
            </p:extLst>
          </p:nvPr>
        </p:nvGraphicFramePr>
        <p:xfrm>
          <a:off x="457200" y="1340768"/>
          <a:ext cx="8229600" cy="4608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1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18552">
                <a:tc>
                  <a:txBody>
                    <a:bodyPr/>
                    <a:lstStyle/>
                    <a:p>
                      <a:r>
                        <a:rPr lang="pt-BR" dirty="0"/>
                        <a:t>Momento estratégico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É o momento em que se analisam as restrições e as facilidades que interferem no cumprimento do desenho normativo. Relaciona-se às questões de viabilidade e, portanto, aos obstáculos a vencer para </a:t>
                      </a:r>
                      <a:r>
                        <a:rPr lang="pt-BR" dirty="0">
                          <a:solidFill>
                            <a:schemeClr val="bg1"/>
                          </a:solidFill>
                        </a:rPr>
                        <a:t>aproximar a realidade da situação eleita como objetivo. Nesse momento são identificados os atores envolvidos no processo e o grau de concordância e oposição dos mesmos ao futuro desejado e às ações previstas.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9960"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Momento tático-operacional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É o momento decisivo, quando toda a análise feita nos momentos anteriores se transforma em ação concreta. É momento de realizar e de monitorar as ações, com proposições de mudanças ou de ajustes ao longo do processo.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8063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4349F80-91F8-49DD-B2FB-B660E93B81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3879" y="764705"/>
            <a:ext cx="2714625" cy="1296144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69BCC9A2-C3D9-44FA-9409-62491D7FE45E}"/>
              </a:ext>
            </a:extLst>
          </p:cNvPr>
          <p:cNvSpPr/>
          <p:nvPr/>
        </p:nvSpPr>
        <p:spPr>
          <a:xfrm>
            <a:off x="0" y="6453336"/>
            <a:ext cx="910850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GRUPO TÉCNICO DE EDUCAÇÃO PERMANENTE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D7EAB88C-2CE8-4DC1-B49A-BF52DB2A7AEE}"/>
              </a:ext>
            </a:extLst>
          </p:cNvPr>
          <p:cNvSpPr/>
          <p:nvPr/>
        </p:nvSpPr>
        <p:spPr>
          <a:xfrm>
            <a:off x="827584" y="899428"/>
            <a:ext cx="61206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/>
              <a:t>ÁRVORE DOS PROBLEMAS</a:t>
            </a:r>
            <a:endParaRPr lang="pt-BR" sz="3200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166A3FD0-766C-4ED4-9793-B582073FD559}"/>
              </a:ext>
            </a:extLst>
          </p:cNvPr>
          <p:cNvSpPr/>
          <p:nvPr/>
        </p:nvSpPr>
        <p:spPr>
          <a:xfrm>
            <a:off x="467544" y="1738551"/>
            <a:ext cx="813690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800" dirty="0"/>
              <a:t>Árvore dos problemas: é um diagrama que tem como objetivos a organização e a explicação do problema, identificando as suas raízes (determinantes), seu tronco (condicionantes) e seus galhos, folhas e frutos (fenômenos).</a:t>
            </a:r>
          </a:p>
        </p:txBody>
      </p:sp>
    </p:spTree>
    <p:extLst>
      <p:ext uri="{BB962C8B-B14F-4D97-AF65-F5344CB8AC3E}">
        <p14:creationId xmlns:p14="http://schemas.microsoft.com/office/powerpoint/2010/main" val="4280369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69BCC9A2-C3D9-44FA-9409-62491D7FE45E}"/>
              </a:ext>
            </a:extLst>
          </p:cNvPr>
          <p:cNvSpPr/>
          <p:nvPr/>
        </p:nvSpPr>
        <p:spPr>
          <a:xfrm>
            <a:off x="0" y="6453336"/>
            <a:ext cx="910850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GRUPO TÉCNICO DE EDUCAÇÃO PERMANENTE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8536843E-C707-4937-92DB-2D5C52DCC553}"/>
              </a:ext>
            </a:extLst>
          </p:cNvPr>
          <p:cNvSpPr/>
          <p:nvPr/>
        </p:nvSpPr>
        <p:spPr>
          <a:xfrm>
            <a:off x="756692" y="836712"/>
            <a:ext cx="7630615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400" b="1" dirty="0"/>
              <a:t>Exemplo de uso da árvore dos problemas</a:t>
            </a:r>
          </a:p>
        </p:txBody>
      </p:sp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2ABE767E-FD5D-4848-9245-AF759679928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52266"/>
            <a:ext cx="7992888" cy="4774506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C0AA8862-BEC7-423B-B9AB-56A459442318}"/>
              </a:ext>
            </a:extLst>
          </p:cNvPr>
          <p:cNvSpPr/>
          <p:nvPr/>
        </p:nvSpPr>
        <p:spPr>
          <a:xfrm>
            <a:off x="5004048" y="5445224"/>
            <a:ext cx="72008" cy="14401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9513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69BCC9A2-C3D9-44FA-9409-62491D7FE45E}"/>
              </a:ext>
            </a:extLst>
          </p:cNvPr>
          <p:cNvSpPr/>
          <p:nvPr/>
        </p:nvSpPr>
        <p:spPr>
          <a:xfrm>
            <a:off x="0" y="6453336"/>
            <a:ext cx="910850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GRUPO TÉCNICO DE EDUCAÇÃO PERMANENTE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ABBBE3AC-BA59-4AC8-8EA4-F0371C81D87D}"/>
              </a:ext>
            </a:extLst>
          </p:cNvPr>
          <p:cNvSpPr/>
          <p:nvPr/>
        </p:nvSpPr>
        <p:spPr>
          <a:xfrm>
            <a:off x="4018611" y="827420"/>
            <a:ext cx="1931426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400" b="1" dirty="0"/>
              <a:t>Problema</a:t>
            </a:r>
            <a:endParaRPr lang="pt-BR" sz="3400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C5D4B159-8B2C-479E-886E-550F5A1270CD}"/>
              </a:ext>
            </a:extLst>
          </p:cNvPr>
          <p:cNvSpPr/>
          <p:nvPr/>
        </p:nvSpPr>
        <p:spPr>
          <a:xfrm>
            <a:off x="467544" y="1556792"/>
            <a:ext cx="820891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/>
              <a:t>Problema é entendido como algo que denota ausência ou carência na realidade que se pretende transformar. Problema é aquilo que o ator que planeja considera que não está adequado e deve ser modificado.</a:t>
            </a:r>
          </a:p>
          <a:p>
            <a:r>
              <a:rPr lang="pt-BR" sz="2800" dirty="0"/>
              <a:t>O levantamento dos problemas deve ser baseado em dados objetivos, verificáveis e comparáveis. </a:t>
            </a:r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9205688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850</Words>
  <Application>Microsoft Office PowerPoint</Application>
  <PresentationFormat>Apresentação na tela (4:3)</PresentationFormat>
  <Paragraphs>57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9" baseType="lpstr">
      <vt:lpstr>Arial</vt:lpstr>
      <vt:lpstr>Calibri</vt:lpstr>
      <vt:lpstr>Gotham Book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RUDNEI FERREIRA DE SOUZA</dc:creator>
  <cp:lastModifiedBy>cclima cefor</cp:lastModifiedBy>
  <cp:revision>68</cp:revision>
  <dcterms:created xsi:type="dcterms:W3CDTF">2014-07-01T15:16:56Z</dcterms:created>
  <dcterms:modified xsi:type="dcterms:W3CDTF">2020-01-28T17:00:32Z</dcterms:modified>
</cp:coreProperties>
</file>